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6" r:id="rId3"/>
    <p:sldId id="277" r:id="rId4"/>
    <p:sldId id="278" r:id="rId5"/>
    <p:sldId id="301" r:id="rId6"/>
    <p:sldId id="292" r:id="rId7"/>
    <p:sldId id="293" r:id="rId8"/>
  </p:sldIdLst>
  <p:sldSz cx="9601200" cy="12801600" type="A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3366"/>
    <a:srgbClr val="990033"/>
    <a:srgbClr val="CC66FF"/>
    <a:srgbClr val="9900CC"/>
    <a:srgbClr val="000066"/>
    <a:srgbClr val="333399"/>
    <a:srgbClr val="0066CC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926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800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456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10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081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78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02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59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640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8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054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737-5DEF-426C-903F-3B00BE05071D}" type="datetimeFigureOut">
              <a:rPr lang="en-MY" smtClean="0"/>
              <a:t>26/3/2024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619F-C424-429D-94AC-76B69E4263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52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oin.ukm.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6997D3-CD05-4B7E-BE5D-F41188E2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" y="2619033"/>
            <a:ext cx="9376610" cy="63764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90124A-2D13-4FEF-8DD1-E3E82FE78171}"/>
              </a:ext>
            </a:extLst>
          </p:cNvPr>
          <p:cNvSpPr/>
          <p:nvPr/>
        </p:nvSpPr>
        <p:spPr>
          <a:xfrm>
            <a:off x="224590" y="513347"/>
            <a:ext cx="914400" cy="1177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945104-B30B-4D05-B3D4-9CFBD1BF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2" y="513347"/>
            <a:ext cx="4644189" cy="879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39B92-09F2-4A41-A881-FA6312F31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23" y="183042"/>
            <a:ext cx="3011458" cy="127186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F1FB33-2BCB-44AC-9392-AC085D06670B}"/>
              </a:ext>
            </a:extLst>
          </p:cNvPr>
          <p:cNvSpPr txBox="1">
            <a:spLocks/>
          </p:cNvSpPr>
          <p:nvPr/>
        </p:nvSpPr>
        <p:spPr>
          <a:xfrm>
            <a:off x="1273693" y="11709622"/>
            <a:ext cx="4096401" cy="57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www.ukm.my/akademik/</a:t>
            </a:r>
            <a:endParaRPr lang="en-MY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106176-A36F-4043-8371-085485537672}"/>
              </a:ext>
            </a:extLst>
          </p:cNvPr>
          <p:cNvSpPr txBox="1">
            <a:spLocks/>
          </p:cNvSpPr>
          <p:nvPr/>
        </p:nvSpPr>
        <p:spPr>
          <a:xfrm>
            <a:off x="1147008" y="9500729"/>
            <a:ext cx="9601200" cy="981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Arial Black" panose="020B0A04020102020204" pitchFamily="34" charset="0"/>
              </a:rPr>
              <a:t>BROCHURE POSTGRADUATE SESSION 2024/2025</a:t>
            </a:r>
            <a:endParaRPr lang="en-MY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8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Receiver">
            <a:extLst>
              <a:ext uri="{FF2B5EF4-FFF2-40B4-BE49-F238E27FC236}">
                <a16:creationId xmlns:a16="http://schemas.microsoft.com/office/drawing/2014/main" id="{3F082AEA-F2E0-4808-A929-3C906183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779" y="10880622"/>
            <a:ext cx="498073" cy="498073"/>
          </a:xfrm>
          <a:prstGeom prst="rect">
            <a:avLst/>
          </a:prstGeom>
        </p:spPr>
      </p:pic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5F56B61C-FBDA-44C3-B023-80B792138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7987" y="12217288"/>
            <a:ext cx="561466" cy="5614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929766-4BE4-48C4-A0FD-9AA1CC859BD1}"/>
              </a:ext>
            </a:extLst>
          </p:cNvPr>
          <p:cNvSpPr/>
          <p:nvPr/>
        </p:nvSpPr>
        <p:spPr>
          <a:xfrm>
            <a:off x="3259204" y="12215454"/>
            <a:ext cx="5037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www.ukm.my/fep/siswazah</a:t>
            </a:r>
            <a:endParaRPr lang="en-MY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53227D-4891-4855-92A2-9937FE40F918}"/>
              </a:ext>
            </a:extLst>
          </p:cNvPr>
          <p:cNvSpPr/>
          <p:nvPr/>
        </p:nvSpPr>
        <p:spPr>
          <a:xfrm>
            <a:off x="2703343" y="1852529"/>
            <a:ext cx="48006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DOCTOR OF PHILOSOPHY</a:t>
            </a:r>
            <a:endParaRPr lang="en-US" sz="1400" dirty="0"/>
          </a:p>
          <a:p>
            <a:pPr algn="ctr"/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400" dirty="0"/>
          </a:p>
          <a:p>
            <a:pPr algn="ctr"/>
            <a:r>
              <a:rPr lang="en-US" sz="1400" dirty="0">
                <a:solidFill>
                  <a:srgbClr val="0D0D0D"/>
                </a:solidFill>
                <a:latin typeface="Arial" panose="020B0604020202020204" pitchFamily="34" charset="0"/>
              </a:rPr>
              <a:t>Candidate may choose any specialization as follows: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FC99C9-A8C9-46A9-B7A4-4D54834F08A4}"/>
              </a:ext>
            </a:extLst>
          </p:cNvPr>
          <p:cNvSpPr/>
          <p:nvPr/>
        </p:nvSpPr>
        <p:spPr>
          <a:xfrm>
            <a:off x="3279767" y="10828264"/>
            <a:ext cx="398984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+603-8921 5775 / 5777</a:t>
            </a:r>
            <a:endParaRPr lang="en-MY" sz="2800" b="1" dirty="0"/>
          </a:p>
        </p:txBody>
      </p:sp>
      <p:pic>
        <p:nvPicPr>
          <p:cNvPr id="19" name="Graphic 18" descr="Bar chart">
            <a:extLst>
              <a:ext uri="{FF2B5EF4-FFF2-40B4-BE49-F238E27FC236}">
                <a16:creationId xmlns:a16="http://schemas.microsoft.com/office/drawing/2014/main" id="{2E4749E3-4428-485E-82FA-479AD1A2D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7117" y="11441632"/>
            <a:ext cx="683674" cy="6836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269D54-A5D3-4053-8118-0717565376A2}"/>
              </a:ext>
            </a:extLst>
          </p:cNvPr>
          <p:cNvSpPr/>
          <p:nvPr/>
        </p:nvSpPr>
        <p:spPr>
          <a:xfrm>
            <a:off x="-719781" y="2656289"/>
            <a:ext cx="4800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ECONOMICS</a:t>
            </a:r>
            <a:endParaRPr lang="en-US" sz="1400" dirty="0"/>
          </a:p>
          <a:p>
            <a:pPr algn="r"/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400" dirty="0"/>
          </a:p>
          <a:p>
            <a:pPr algn="r"/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Behavioural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Economics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Development Economics and Community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Digital Economy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Econometrics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Economics of Human Resource Development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Fiscal and Monetary Economics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Industrial Economics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International Economics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Islamic Economics and Finance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Tourism and Hospitality Economics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5A147E-82A3-4474-A6D9-5417D3498179}"/>
              </a:ext>
            </a:extLst>
          </p:cNvPr>
          <p:cNvSpPr/>
          <p:nvPr/>
        </p:nvSpPr>
        <p:spPr>
          <a:xfrm>
            <a:off x="88473" y="5775538"/>
            <a:ext cx="39923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ACCOUNTING</a:t>
            </a:r>
            <a:endParaRPr lang="en-US" sz="1400" dirty="0"/>
          </a:p>
          <a:p>
            <a:pPr algn="r"/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Accountability and Management Control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Accounting and Finance Services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Accounting Information System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Auditing and Assurance Services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Business Law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Corporate Governance and Integrity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Corporate Reporting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Intellectual Capital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Public Sector Accounting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Sustainable Accounting</a:t>
            </a:r>
            <a:endParaRPr lang="en-US" sz="1400" dirty="0"/>
          </a:p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Taxation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289BD-A389-4821-9146-E5BE92F78A00}"/>
              </a:ext>
            </a:extLst>
          </p:cNvPr>
          <p:cNvSpPr/>
          <p:nvPr/>
        </p:nvSpPr>
        <p:spPr>
          <a:xfrm>
            <a:off x="6130409" y="2591193"/>
            <a:ext cx="3713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MANAGEMENT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Big Data Management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Change Management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Consumer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Digital Marketing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Ethics and Professionalism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Finance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Financial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Financial Literacy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Financial Technology (Fintech)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Global Business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Human Resource Management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Islamic Finance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Knowledge Management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Leadership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Operations Management and Logistic</a:t>
            </a:r>
            <a:endParaRPr lang="en-US" sz="1400" dirty="0"/>
          </a:p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Organisational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Retail Marketing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Risk Management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Services Marketing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Strategic Management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Stress Management and Ergonomics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Waqf Management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6F84B3-860D-4211-9F93-8CBE842E2F49}"/>
              </a:ext>
            </a:extLst>
          </p:cNvPr>
          <p:cNvSpPr/>
          <p:nvPr/>
        </p:nvSpPr>
        <p:spPr>
          <a:xfrm>
            <a:off x="6130409" y="8053460"/>
            <a:ext cx="3116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D0D0D"/>
                </a:solidFill>
                <a:latin typeface="Arial" panose="020B0604020202020204" pitchFamily="34" charset="0"/>
              </a:rPr>
              <a:t>ENTREPRENEURSHIP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E-Entrepreneurship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Entrepreneurship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Innovation Management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International Entrepreneurship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Social Entrepreneurship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Value Creation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Business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Franchising Business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6D4E7C-6AE5-4F99-BCA1-782EE41C3C85}"/>
              </a:ext>
            </a:extLst>
          </p:cNvPr>
          <p:cNvSpPr/>
          <p:nvPr/>
        </p:nvSpPr>
        <p:spPr>
          <a:xfrm>
            <a:off x="4168362" y="4237385"/>
            <a:ext cx="18364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Research</a:t>
            </a:r>
            <a:endParaRPr lang="en-US" sz="1600" dirty="0"/>
          </a:p>
          <a:p>
            <a:pPr algn="ctr"/>
            <a:endParaRPr lang="en-US" sz="1600" b="1" i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</a:t>
            </a:r>
          </a:p>
          <a:p>
            <a:pPr algn="ctr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Full Time &amp; Part Time</a:t>
            </a:r>
            <a:endParaRPr lang="en-US" sz="1600" dirty="0"/>
          </a:p>
          <a:p>
            <a:pPr algn="ctr"/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</a:rPr>
              <a:t>Lectures: During weekdays and office hours (including part-time)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87DBA5-D0CE-49AD-97F1-B014B5986549}"/>
              </a:ext>
            </a:extLst>
          </p:cNvPr>
          <p:cNvSpPr/>
          <p:nvPr/>
        </p:nvSpPr>
        <p:spPr>
          <a:xfrm>
            <a:off x="3389455" y="11536381"/>
            <a:ext cx="477679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postgradfep@ukm.edu.my</a:t>
            </a:r>
            <a:endParaRPr lang="en-MY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2B3592-BE24-447F-B211-2197FD85E876}"/>
              </a:ext>
            </a:extLst>
          </p:cNvPr>
          <p:cNvSpPr/>
          <p:nvPr/>
        </p:nvSpPr>
        <p:spPr>
          <a:xfrm>
            <a:off x="836886" y="154252"/>
            <a:ext cx="7808762" cy="114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FACULTY OF ECONOMICS &amp; MANAGEMENT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138699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Receiver">
            <a:extLst>
              <a:ext uri="{FF2B5EF4-FFF2-40B4-BE49-F238E27FC236}">
                <a16:creationId xmlns:a16="http://schemas.microsoft.com/office/drawing/2014/main" id="{F28C90FB-4597-4562-86AE-5DA9ACE3E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9960" y="10663739"/>
            <a:ext cx="498073" cy="498073"/>
          </a:xfrm>
          <a:prstGeom prst="rect">
            <a:avLst/>
          </a:prstGeom>
        </p:spPr>
      </p:pic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C0B548DE-060D-47B1-A5A6-0EFF3B9FF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6846" y="11977593"/>
            <a:ext cx="561466" cy="5614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F5D051-2217-4736-B462-2073DAC956C5}"/>
              </a:ext>
            </a:extLst>
          </p:cNvPr>
          <p:cNvSpPr/>
          <p:nvPr/>
        </p:nvSpPr>
        <p:spPr>
          <a:xfrm>
            <a:off x="3130215" y="11965583"/>
            <a:ext cx="497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www.ukm.my/fep/siswazah</a:t>
            </a:r>
            <a:endParaRPr lang="en-MY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E03F26-D2C2-4681-888A-77D6010D1ED3}"/>
              </a:ext>
            </a:extLst>
          </p:cNvPr>
          <p:cNvSpPr/>
          <p:nvPr/>
        </p:nvSpPr>
        <p:spPr>
          <a:xfrm>
            <a:off x="3100778" y="10777500"/>
            <a:ext cx="398984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+603-8921 5775 / 5777</a:t>
            </a:r>
            <a:endParaRPr lang="en-MY" sz="2800" b="1" dirty="0"/>
          </a:p>
        </p:txBody>
      </p:sp>
      <p:pic>
        <p:nvPicPr>
          <p:cNvPr id="11" name="Graphic 10" descr="Bar chart">
            <a:extLst>
              <a:ext uri="{FF2B5EF4-FFF2-40B4-BE49-F238E27FC236}">
                <a16:creationId xmlns:a16="http://schemas.microsoft.com/office/drawing/2014/main" id="{E29047F5-0FEF-4FE7-90E2-DAA1146F5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0981" y="11216889"/>
            <a:ext cx="683674" cy="6836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0951BAC-9543-4986-B33A-664B5B199F5B}"/>
              </a:ext>
            </a:extLst>
          </p:cNvPr>
          <p:cNvSpPr/>
          <p:nvPr/>
        </p:nvSpPr>
        <p:spPr>
          <a:xfrm>
            <a:off x="577517" y="3867466"/>
            <a:ext cx="866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D0D0D"/>
                </a:solidFill>
                <a:latin typeface="Arial" panose="020B0604020202020204" pitchFamily="34" charset="0"/>
              </a:rPr>
              <a:t>DOCTOR OF PHILOSOPHY (ECONOMICS)</a:t>
            </a:r>
          </a:p>
          <a:p>
            <a:pPr algn="ctr"/>
            <a:endParaRPr lang="en-US" sz="2000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Financial Economics and Banking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Fiscal and Monetary Economics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Development Economics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Human Resources Economics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International Trade and Industrial Economics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Environmental, Resource and Agricultural Economics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Applied Econometrics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</a:rPr>
              <a:t>Islamic Economics and Finance</a:t>
            </a:r>
            <a:endParaRPr lang="en-US" sz="2000" dirty="0"/>
          </a:p>
          <a:p>
            <a:r>
              <a:rPr lang="en-US" sz="20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2000" dirty="0"/>
          </a:p>
          <a:p>
            <a:pPr algn="ctr"/>
            <a:r>
              <a:rPr lang="en-US" sz="20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Mixed Mode (Coursework &amp; Research)</a:t>
            </a:r>
            <a:endParaRPr lang="en-US" sz="2000" dirty="0"/>
          </a:p>
          <a:p>
            <a:pPr algn="ctr"/>
            <a:r>
              <a:rPr lang="en-US" sz="20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 Full Time &amp; Part Time</a:t>
            </a:r>
            <a:endParaRPr lang="en-US" sz="2000" dirty="0"/>
          </a:p>
          <a:p>
            <a:pPr algn="ctr"/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</a:rPr>
              <a:t>Lectures: During weekdays and office hours (including part-time)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455AD-0AAB-4AA7-8E8B-F7BB300AE335}"/>
              </a:ext>
            </a:extLst>
          </p:cNvPr>
          <p:cNvSpPr/>
          <p:nvPr/>
        </p:nvSpPr>
        <p:spPr>
          <a:xfrm>
            <a:off x="3230170" y="11296408"/>
            <a:ext cx="477679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postgradfep@ukm.edu.my</a:t>
            </a:r>
            <a:endParaRPr lang="en-MY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EBFDC6-79AA-4DC0-BB4F-36DAFDE6A6E7}"/>
              </a:ext>
            </a:extLst>
          </p:cNvPr>
          <p:cNvSpPr/>
          <p:nvPr/>
        </p:nvSpPr>
        <p:spPr>
          <a:xfrm>
            <a:off x="836886" y="154252"/>
            <a:ext cx="7808762" cy="114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FACULTY OF ECONOMICS &amp; MANAGEMENT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253521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Monitor">
            <a:extLst>
              <a:ext uri="{FF2B5EF4-FFF2-40B4-BE49-F238E27FC236}">
                <a16:creationId xmlns:a16="http://schemas.microsoft.com/office/drawing/2014/main" id="{E4971250-43BA-4A78-B8C0-8A78E8D6A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7987" y="12217288"/>
            <a:ext cx="561466" cy="5614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35178A-1A4E-4FF2-9FAC-535EBC469A5C}"/>
              </a:ext>
            </a:extLst>
          </p:cNvPr>
          <p:cNvSpPr/>
          <p:nvPr/>
        </p:nvSpPr>
        <p:spPr>
          <a:xfrm>
            <a:off x="3279767" y="12198888"/>
            <a:ext cx="506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www.ukm.my/fep/siswazah</a:t>
            </a:r>
            <a:endParaRPr lang="en-MY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2066F-4E36-4FF3-9EA0-370CEAE758A2}"/>
              </a:ext>
            </a:extLst>
          </p:cNvPr>
          <p:cNvSpPr/>
          <p:nvPr/>
        </p:nvSpPr>
        <p:spPr>
          <a:xfrm>
            <a:off x="3279767" y="10828264"/>
            <a:ext cx="398984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+603-8921 5775 / 5777</a:t>
            </a:r>
            <a:endParaRPr lang="en-MY" sz="2800" b="1" dirty="0"/>
          </a:p>
        </p:txBody>
      </p:sp>
      <p:pic>
        <p:nvPicPr>
          <p:cNvPr id="10" name="Graphic 9" descr="Bar chart">
            <a:extLst>
              <a:ext uri="{FF2B5EF4-FFF2-40B4-BE49-F238E27FC236}">
                <a16:creationId xmlns:a16="http://schemas.microsoft.com/office/drawing/2014/main" id="{80BC6F4C-4FD3-4479-9785-30C4E5795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7117" y="11441632"/>
            <a:ext cx="683674" cy="683674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AA118215-AFC4-426E-934E-1EDB2B997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1380" y="10840837"/>
            <a:ext cx="498073" cy="4980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D8EB25-9BD6-4D5C-9AAC-C6C54C128918}"/>
              </a:ext>
            </a:extLst>
          </p:cNvPr>
          <p:cNvSpPr/>
          <p:nvPr/>
        </p:nvSpPr>
        <p:spPr>
          <a:xfrm>
            <a:off x="-107137" y="1433817"/>
            <a:ext cx="4800600" cy="7971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ECONOMICS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Development Economics and Community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Digital Economy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Econometrics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Economics of Human Resource Development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Fiscal and Monetary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Industrial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International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Islamic Economics and Finance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Tourism and Hospitality Economics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ISLAMIC ECONOMICS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Islamic Banking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Islamic Finance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ACCOUNTING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Accountability and Management Control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Accounting and Finance Services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Accounting Information System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Auditing and Assurance Services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Business Law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Corporate Governance and Integrity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Corporate Reporting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Intellectual Capital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Public Sector Accounting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Sustainable Accounting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Taxation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CA29-0A25-4B7D-8D69-99CA2FE1E373}"/>
              </a:ext>
            </a:extLst>
          </p:cNvPr>
          <p:cNvSpPr/>
          <p:nvPr/>
        </p:nvSpPr>
        <p:spPr>
          <a:xfrm>
            <a:off x="5620761" y="1428199"/>
            <a:ext cx="4800600" cy="96949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FINANCE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Finance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Financial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Financial Literacy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Financial Technology (Fintech)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Islamic Finance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Risk Management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MANAGEMENT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Big Data Management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Change Management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Consumer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Digital Marketing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Ethics and Professionalism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Global Business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Human Resource Management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Knowledge Management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Leadership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Operations Management and Logistic</a:t>
            </a:r>
            <a:endParaRPr lang="en-US" sz="1600" dirty="0"/>
          </a:p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Organisational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Behaviour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Retail Marketing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Services Marketing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Strategic Management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Stress Management and Ergonomics</a:t>
            </a:r>
            <a:endParaRPr lang="en-US" sz="1600" dirty="0"/>
          </a:p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Waqf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Management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ENTREPRENEURSHIP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E-Entrepreneurship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Entrepreneurship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Innovation Management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International Entrepreneurship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Social Entrepreneurship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Value Creation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Family Business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Franchising Business</a:t>
            </a:r>
          </a:p>
          <a:p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AF1D29-D822-47EA-89B6-904DE331C071}"/>
              </a:ext>
            </a:extLst>
          </p:cNvPr>
          <p:cNvSpPr/>
          <p:nvPr/>
        </p:nvSpPr>
        <p:spPr>
          <a:xfrm>
            <a:off x="4813653" y="1321523"/>
            <a:ext cx="696024" cy="10196792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n-MY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MASTER OF COMMERCE</a:t>
            </a:r>
            <a:endParaRPr lang="en-MY" sz="28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A932E5-2616-47A3-81AF-3790A973D3DA}"/>
              </a:ext>
            </a:extLst>
          </p:cNvPr>
          <p:cNvSpPr/>
          <p:nvPr/>
        </p:nvSpPr>
        <p:spPr>
          <a:xfrm>
            <a:off x="49087" y="9770673"/>
            <a:ext cx="457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Research</a:t>
            </a:r>
            <a:endParaRPr lang="en-US" sz="1600" dirty="0"/>
          </a:p>
          <a:p>
            <a:pPr algn="just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 Full Time &amp; Part Time</a:t>
            </a:r>
            <a:endParaRPr lang="en-US" sz="1600" dirty="0"/>
          </a:p>
          <a:p>
            <a:pPr algn="just"/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</a:rPr>
              <a:t>Lectures: During weekdays and office hours (including part-time)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A25F32-266A-4370-95BE-C97B5EF5080A}"/>
              </a:ext>
            </a:extLst>
          </p:cNvPr>
          <p:cNvSpPr/>
          <p:nvPr/>
        </p:nvSpPr>
        <p:spPr>
          <a:xfrm>
            <a:off x="3438716" y="11520996"/>
            <a:ext cx="477679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postgradfep@ukm.edu.my</a:t>
            </a:r>
            <a:endParaRPr lang="en-MY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257C3-4D92-4797-B6D5-01499102B6D8}"/>
              </a:ext>
            </a:extLst>
          </p:cNvPr>
          <p:cNvSpPr/>
          <p:nvPr/>
        </p:nvSpPr>
        <p:spPr>
          <a:xfrm>
            <a:off x="836886" y="154252"/>
            <a:ext cx="7808762" cy="114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FACULTY OF ECONOMICS &amp; MANAGEMENT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357809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Monitor">
            <a:extLst>
              <a:ext uri="{FF2B5EF4-FFF2-40B4-BE49-F238E27FC236}">
                <a16:creationId xmlns:a16="http://schemas.microsoft.com/office/drawing/2014/main" id="{E4971250-43BA-4A78-B8C0-8A78E8D6A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7987" y="12217288"/>
            <a:ext cx="561466" cy="5614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35178A-1A4E-4FF2-9FAC-535EBC469A5C}"/>
              </a:ext>
            </a:extLst>
          </p:cNvPr>
          <p:cNvSpPr/>
          <p:nvPr/>
        </p:nvSpPr>
        <p:spPr>
          <a:xfrm>
            <a:off x="3283233" y="12217288"/>
            <a:ext cx="506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www.ukm.my/fep/siswazah</a:t>
            </a:r>
            <a:endParaRPr lang="en-MY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2066F-4E36-4FF3-9EA0-370CEAE758A2}"/>
              </a:ext>
            </a:extLst>
          </p:cNvPr>
          <p:cNvSpPr/>
          <p:nvPr/>
        </p:nvSpPr>
        <p:spPr>
          <a:xfrm>
            <a:off x="3279767" y="10828264"/>
            <a:ext cx="398984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+603-8921 5775 / 5777</a:t>
            </a:r>
            <a:endParaRPr lang="en-MY" sz="2800" b="1" dirty="0"/>
          </a:p>
        </p:txBody>
      </p:sp>
      <p:pic>
        <p:nvPicPr>
          <p:cNvPr id="10" name="Graphic 9" descr="Bar chart">
            <a:extLst>
              <a:ext uri="{FF2B5EF4-FFF2-40B4-BE49-F238E27FC236}">
                <a16:creationId xmlns:a16="http://schemas.microsoft.com/office/drawing/2014/main" id="{80BC6F4C-4FD3-4479-9785-30C4E5795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7117" y="11441632"/>
            <a:ext cx="683674" cy="683674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AA118215-AFC4-426E-934E-1EDB2B997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1380" y="10840837"/>
            <a:ext cx="498073" cy="4980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A25F32-266A-4370-95BE-C97B5EF5080A}"/>
              </a:ext>
            </a:extLst>
          </p:cNvPr>
          <p:cNvSpPr/>
          <p:nvPr/>
        </p:nvSpPr>
        <p:spPr>
          <a:xfrm>
            <a:off x="3438716" y="11520996"/>
            <a:ext cx="477679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postgradfep@ukm.edu.my</a:t>
            </a:r>
            <a:endParaRPr lang="en-MY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D5A2A6-CFFC-4899-8814-74903D3F75CB}"/>
              </a:ext>
            </a:extLst>
          </p:cNvPr>
          <p:cNvSpPr/>
          <p:nvPr/>
        </p:nvSpPr>
        <p:spPr>
          <a:xfrm>
            <a:off x="0" y="2274349"/>
            <a:ext cx="48006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MASTER IN ACCOUNTING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Coursework</a:t>
            </a:r>
            <a:endParaRPr lang="en-US" sz="1600" dirty="0"/>
          </a:p>
          <a:p>
            <a:pPr algn="r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 Full Time &amp; Part Time</a:t>
            </a:r>
            <a:endParaRPr lang="en-US" sz="1600" dirty="0"/>
          </a:p>
          <a:p>
            <a:pPr algn="r"/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</a:rPr>
              <a:t>Lectures: During weekdays and office hours (including part-time)</a:t>
            </a:r>
            <a:endParaRPr lang="en-US" sz="1600" dirty="0">
              <a:solidFill>
                <a:srgbClr val="0070C0"/>
              </a:solidFill>
            </a:endParaRPr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MASTER IN ECONOMICS</a:t>
            </a:r>
            <a:endParaRPr lang="en-US" sz="1600" dirty="0"/>
          </a:p>
          <a:p>
            <a:pPr algn="r"/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Modules: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Agricultural and Applied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Development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Econometrics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Environmental and Resource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Human Resource Economics</a:t>
            </a:r>
            <a:endParaRPr lang="en-US" sz="1600" dirty="0"/>
          </a:p>
          <a:p>
            <a:pPr algn="r"/>
            <a:r>
              <a:rPr lang="en-US" sz="1600" dirty="0">
                <a:latin typeface="Arial" panose="020B0604020202020204" pitchFamily="34" charset="0"/>
              </a:rPr>
              <a:t>Industrial Economic</a:t>
            </a:r>
            <a:endParaRPr lang="en-US" sz="1600" dirty="0"/>
          </a:p>
          <a:p>
            <a:pPr algn="r"/>
            <a:r>
              <a:rPr lang="en-US" sz="1600" dirty="0">
                <a:latin typeface="Arial" panose="020B0604020202020204" pitchFamily="34" charset="0"/>
              </a:rPr>
              <a:t>International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Islamic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Monetary Economics</a:t>
            </a:r>
            <a:endParaRPr lang="en-US" sz="1600" dirty="0"/>
          </a:p>
          <a:p>
            <a:pPr algn="r"/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Public Economics</a:t>
            </a:r>
            <a:endParaRPr lang="en-US" sz="1600" dirty="0"/>
          </a:p>
          <a:p>
            <a:pPr algn="r"/>
            <a:r>
              <a:rPr lang="en-US" sz="1600" i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pPr algn="r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Coursework </a:t>
            </a:r>
            <a:endParaRPr lang="en-US" sz="1600" dirty="0"/>
          </a:p>
          <a:p>
            <a:pPr algn="r"/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 Full Time &amp; Part Time</a:t>
            </a:r>
            <a:endParaRPr lang="en-US" sz="1600" dirty="0"/>
          </a:p>
          <a:p>
            <a:pPr algn="r"/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</a:rPr>
              <a:t>Lectures: During weekdays and office hours (including part-time)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77D451-F89F-4AA1-9D87-E43D8E6D85C1}"/>
              </a:ext>
            </a:extLst>
          </p:cNvPr>
          <p:cNvSpPr/>
          <p:nvPr/>
        </p:nvSpPr>
        <p:spPr>
          <a:xfrm>
            <a:off x="5274690" y="2274349"/>
            <a:ext cx="492582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MASTER IN ISLAMIC ECONOMICS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dirty="0">
                <a:solidFill>
                  <a:srgbClr val="0D0D0D"/>
                </a:solidFill>
                <a:latin typeface="Arial" panose="020B0604020202020204" pitchFamily="34" charset="0"/>
              </a:rPr>
              <a:t>Modules:</a:t>
            </a:r>
            <a:endParaRPr lang="en-US" sz="1600" dirty="0"/>
          </a:p>
          <a:p>
            <a:r>
              <a:rPr lang="en-US" sz="1600" dirty="0">
                <a:latin typeface="Arial" panose="020B0604020202020204" pitchFamily="34" charset="0"/>
              </a:rPr>
              <a:t>Islamic Banking</a:t>
            </a:r>
            <a:endParaRPr lang="en-US" sz="1600" dirty="0"/>
          </a:p>
          <a:p>
            <a:r>
              <a:rPr lang="en-US" sz="1600" dirty="0">
                <a:latin typeface="Arial" panose="020B0604020202020204" pitchFamily="34" charset="0"/>
              </a:rPr>
              <a:t>Islamic Finance</a:t>
            </a:r>
            <a:endParaRPr lang="en-US" sz="1600" dirty="0"/>
          </a:p>
          <a:p>
            <a:r>
              <a:rPr lang="en-US" sz="1600" i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Coursework</a:t>
            </a:r>
            <a:endParaRPr lang="en-US" sz="1600" dirty="0"/>
          </a:p>
          <a:p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 Full Time &amp; Part Time</a:t>
            </a:r>
            <a:endParaRPr lang="en-US" sz="1600" dirty="0"/>
          </a:p>
          <a:p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</a:rPr>
              <a:t>Lectures: During weekdays and office hours (including part-time)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MASTER IN ENTREPRENEURSHIP AND INNOVATION</a:t>
            </a:r>
            <a:endParaRPr lang="en-US" sz="1600" dirty="0"/>
          </a:p>
          <a:p>
            <a:r>
              <a:rPr lang="en-US" sz="1600" b="1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endParaRPr lang="en-US" sz="1600" dirty="0"/>
          </a:p>
          <a:p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Coursework</a:t>
            </a:r>
            <a:endParaRPr lang="en-US" sz="1600" dirty="0"/>
          </a:p>
          <a:p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 Full Time &amp; Part Time</a:t>
            </a:r>
            <a:endParaRPr lang="en-US" sz="1600" dirty="0"/>
          </a:p>
          <a:p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</a:rPr>
              <a:t>Lectures: During weekdays and office hours (including part-time)</a:t>
            </a:r>
          </a:p>
          <a:p>
            <a:endParaRPr lang="en-US" sz="1600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MASTER IN PUBLIC ADMINISTRATION AND LEADERSHIP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Mode of Study: Coursework</a:t>
            </a:r>
            <a:endParaRPr lang="en-US" sz="1600" dirty="0"/>
          </a:p>
          <a:p>
            <a:r>
              <a:rPr lang="en-US" sz="1600" b="1" i="1" dirty="0">
                <a:solidFill>
                  <a:srgbClr val="0D0D0D"/>
                </a:solidFill>
                <a:latin typeface="Arial" panose="020B0604020202020204" pitchFamily="34" charset="0"/>
              </a:rPr>
              <a:t>Registration Status: Full Time &amp; Part Time</a:t>
            </a:r>
            <a:endParaRPr lang="en-US" sz="1600" dirty="0"/>
          </a:p>
          <a:p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Lectures: Saturday &amp; Sunday</a:t>
            </a:r>
          </a:p>
          <a:p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0901C4-CB4C-490C-B170-18202E9FAF9C}"/>
              </a:ext>
            </a:extLst>
          </p:cNvPr>
          <p:cNvCxnSpPr>
            <a:cxnSpLocks/>
          </p:cNvCxnSpPr>
          <p:nvPr/>
        </p:nvCxnSpPr>
        <p:spPr>
          <a:xfrm flipV="1">
            <a:off x="5019581" y="2064421"/>
            <a:ext cx="0" cy="7505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E62E63-C13B-49C4-8FD1-AAFDD3512DC5}"/>
              </a:ext>
            </a:extLst>
          </p:cNvPr>
          <p:cNvSpPr/>
          <p:nvPr/>
        </p:nvSpPr>
        <p:spPr>
          <a:xfrm>
            <a:off x="836886" y="154252"/>
            <a:ext cx="7808762" cy="114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FACULTY OF ECONOMICS &amp; MANAGEMENT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246329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052FCD-8F07-47BF-9E9B-CB6307F9BBA2}"/>
              </a:ext>
            </a:extLst>
          </p:cNvPr>
          <p:cNvSpPr/>
          <p:nvPr/>
        </p:nvSpPr>
        <p:spPr>
          <a:xfrm>
            <a:off x="345675" y="1974362"/>
            <a:ext cx="8909849" cy="767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Entry requirements for doctoral </a:t>
            </a:r>
            <a:r>
              <a:rPr lang="en-US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endParaRPr lang="en-MY" u="sng" dirty="0"/>
          </a:p>
          <a:p>
            <a:pPr algn="just" fontAlgn="base"/>
            <a:r>
              <a:rPr lang="en-MY" dirty="0">
                <a:solidFill>
                  <a:srgbClr val="000000"/>
                </a:solidFill>
              </a:rPr>
              <a:t>(a) </a:t>
            </a:r>
            <a:r>
              <a:rPr lang="en-US" dirty="0">
                <a:solidFill>
                  <a:srgbClr val="000000"/>
                </a:solidFill>
              </a:rPr>
              <a:t>A person who intends to apply for a doctoral </a:t>
            </a:r>
            <a:r>
              <a:rPr lang="en-US" dirty="0" err="1">
                <a:solidFill>
                  <a:srgbClr val="000000"/>
                </a:solidFill>
              </a:rPr>
              <a:t>programme</a:t>
            </a:r>
            <a:r>
              <a:rPr lang="en-US" dirty="0">
                <a:solidFill>
                  <a:srgbClr val="000000"/>
                </a:solidFill>
              </a:rPr>
              <a:t> should have the following qualifications:</a:t>
            </a:r>
          </a:p>
          <a:p>
            <a:pPr marL="0" lvl="1" algn="just"/>
            <a:br>
              <a:rPr lang="en-MY" dirty="0"/>
            </a:br>
            <a:r>
              <a:rPr lang="en-MY" dirty="0">
                <a:solidFill>
                  <a:srgbClr val="000000"/>
                </a:solidFill>
              </a:rPr>
              <a:t>(</a:t>
            </a:r>
            <a:r>
              <a:rPr lang="en-MY" dirty="0" err="1">
                <a:solidFill>
                  <a:srgbClr val="000000"/>
                </a:solidFill>
              </a:rPr>
              <a:t>i</a:t>
            </a:r>
            <a:r>
              <a:rPr lang="en-MY" dirty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Master's Degree from a University or any institution of higher learning recognized by the Malaysian Qualifications Agency (MQA) and/or have accreditation recognized by a foreign Accreditation Body, or an institution with accreditation as prescribed by a </a:t>
            </a:r>
            <a:r>
              <a:rPr lang="en-US" dirty="0" err="1">
                <a:solidFill>
                  <a:srgbClr val="000000"/>
                </a:solidFill>
              </a:rPr>
              <a:t>programme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algn="just"/>
            <a:endParaRPr lang="en-MY" dirty="0">
              <a:solidFill>
                <a:srgbClr val="000000"/>
              </a:solidFill>
            </a:endParaRPr>
          </a:p>
          <a:p>
            <a:pPr marL="0" lvl="1" algn="just"/>
            <a:r>
              <a:rPr lang="en-MY" dirty="0">
                <a:solidFill>
                  <a:srgbClr val="000000"/>
                </a:solidFill>
              </a:rPr>
              <a:t>(ii) </a:t>
            </a:r>
            <a:r>
              <a:rPr lang="en-US" dirty="0">
                <a:solidFill>
                  <a:srgbClr val="000000"/>
                </a:solidFill>
              </a:rPr>
              <a:t>other qualifications equivalent to a masters degree or other qualifications with experience </a:t>
            </a:r>
            <a:r>
              <a:rPr lang="en-US" dirty="0" err="1">
                <a:solidFill>
                  <a:srgbClr val="000000"/>
                </a:solidFill>
              </a:rPr>
              <a:t>recognised</a:t>
            </a:r>
            <a:r>
              <a:rPr lang="en-US" dirty="0">
                <a:solidFill>
                  <a:srgbClr val="000000"/>
                </a:solidFill>
              </a:rPr>
              <a:t> by the Senate; or</a:t>
            </a:r>
          </a:p>
          <a:p>
            <a:pPr algn="just"/>
            <a:endParaRPr lang="en-MY" dirty="0">
              <a:solidFill>
                <a:srgbClr val="000000"/>
              </a:solidFill>
            </a:endParaRPr>
          </a:p>
          <a:p>
            <a:pPr marL="0" lvl="1" algn="just"/>
            <a:r>
              <a:rPr lang="en-MY" dirty="0">
                <a:solidFill>
                  <a:srgbClr val="000000"/>
                </a:solidFill>
              </a:rPr>
              <a:t>(iii) </a:t>
            </a:r>
            <a:r>
              <a:rPr lang="en-US" dirty="0">
                <a:solidFill>
                  <a:srgbClr val="000000"/>
                </a:solidFill>
              </a:rPr>
              <a:t>a student currently pursuing full-time master’s </a:t>
            </a:r>
            <a:r>
              <a:rPr lang="en-US" dirty="0" err="1">
                <a:solidFill>
                  <a:srgbClr val="000000"/>
                </a:solidFill>
              </a:rPr>
              <a:t>programme</a:t>
            </a:r>
            <a:r>
              <a:rPr lang="en-US" dirty="0">
                <a:solidFill>
                  <a:srgbClr val="000000"/>
                </a:solidFill>
              </a:rPr>
              <a:t> under sub-regulation 6(a) at the University and recommended by the Faculty’s/Institute’s Graduate Studies Committee for status conversion to a doctoral </a:t>
            </a:r>
            <a:r>
              <a:rPr lang="en-US" dirty="0" err="1">
                <a:solidFill>
                  <a:srgbClr val="000000"/>
                </a:solidFill>
              </a:rPr>
              <a:t>programme</a:t>
            </a:r>
            <a:r>
              <a:rPr lang="en-US" dirty="0">
                <a:solidFill>
                  <a:srgbClr val="000000"/>
                </a:solidFill>
              </a:rPr>
              <a:t> with approval from the Dean/Director; or</a:t>
            </a:r>
          </a:p>
          <a:p>
            <a:pPr algn="just"/>
            <a:endParaRPr lang="en-MY" dirty="0">
              <a:solidFill>
                <a:srgbClr val="000000"/>
              </a:solidFill>
            </a:endParaRPr>
          </a:p>
          <a:p>
            <a:pPr marL="0" lvl="1" algn="just"/>
            <a:r>
              <a:rPr lang="en-MY" dirty="0">
                <a:solidFill>
                  <a:srgbClr val="000000"/>
                </a:solidFill>
              </a:rPr>
              <a:t>(iv) </a:t>
            </a:r>
            <a:r>
              <a:rPr lang="en-US" dirty="0">
                <a:solidFill>
                  <a:srgbClr val="000000"/>
                </a:solidFill>
              </a:rPr>
              <a:t>Bachelor Degree with distinction from the University or any institution of higher learning subject to what is prescribed by the Faculty/Institute and approval by Malaysian Qualifications Agency (MQA); and/or with accreditation </a:t>
            </a:r>
            <a:r>
              <a:rPr lang="en-US" dirty="0" err="1">
                <a:solidFill>
                  <a:srgbClr val="000000"/>
                </a:solidFill>
              </a:rPr>
              <a:t>recognised</a:t>
            </a:r>
            <a:r>
              <a:rPr lang="en-US" dirty="0">
                <a:solidFill>
                  <a:srgbClr val="000000"/>
                </a:solidFill>
              </a:rPr>
              <a:t> by a foreign Accreditation Board.</a:t>
            </a:r>
          </a:p>
          <a:p>
            <a:pPr marL="0" lvl="1" algn="just"/>
            <a:endParaRPr lang="en-MY" dirty="0">
              <a:solidFill>
                <a:srgbClr val="000000"/>
              </a:solidFill>
            </a:endParaRPr>
          </a:p>
          <a:p>
            <a:pPr marL="0" lvl="1" algn="just"/>
            <a:r>
              <a:rPr lang="en-MY" dirty="0">
                <a:solidFill>
                  <a:srgbClr val="000000"/>
                </a:solidFill>
              </a:rPr>
              <a:t>(v) </a:t>
            </a:r>
            <a:r>
              <a:rPr lang="en-US" dirty="0">
                <a:solidFill>
                  <a:srgbClr val="000000"/>
                </a:solidFill>
              </a:rPr>
              <a:t>any other qualification </a:t>
            </a:r>
            <a:r>
              <a:rPr lang="en-US" dirty="0" err="1">
                <a:solidFill>
                  <a:srgbClr val="000000"/>
                </a:solidFill>
              </a:rPr>
              <a:t>recognised</a:t>
            </a:r>
            <a:r>
              <a:rPr lang="en-US" dirty="0">
                <a:solidFill>
                  <a:srgbClr val="000000"/>
                </a:solidFill>
              </a:rPr>
              <a:t> by the Senate obtained through the Accreditation of Prior Experiential Learning (APEL); or</a:t>
            </a:r>
          </a:p>
          <a:p>
            <a:pPr marL="0" lvl="1" algn="just"/>
            <a:endParaRPr lang="en-US" dirty="0">
              <a:solidFill>
                <a:srgbClr val="000000"/>
              </a:solidFill>
            </a:endParaRPr>
          </a:p>
          <a:p>
            <a:pPr marL="0" lvl="1" algn="just"/>
            <a:r>
              <a:rPr lang="en-MY" dirty="0">
                <a:solidFill>
                  <a:srgbClr val="000000"/>
                </a:solidFill>
              </a:rPr>
              <a:t>(vi) </a:t>
            </a:r>
            <a:r>
              <a:rPr lang="en-US" dirty="0">
                <a:solidFill>
                  <a:srgbClr val="000000"/>
                </a:solidFill>
              </a:rPr>
              <a:t>fulfils other requirements prescribed by the </a:t>
            </a:r>
            <a:r>
              <a:rPr lang="en-US" dirty="0" err="1">
                <a:solidFill>
                  <a:srgbClr val="000000"/>
                </a:solidFill>
              </a:rPr>
              <a:t>programme</a:t>
            </a:r>
            <a:r>
              <a:rPr lang="en-US" dirty="0">
                <a:solidFill>
                  <a:srgbClr val="000000"/>
                </a:solidFill>
              </a:rPr>
              <a:t> (if applicable); and</a:t>
            </a:r>
          </a:p>
          <a:p>
            <a:pPr algn="just"/>
            <a:endParaRPr lang="en-MY" dirty="0">
              <a:solidFill>
                <a:srgbClr val="000000"/>
              </a:solidFill>
            </a:endParaRPr>
          </a:p>
          <a:p>
            <a:pPr marL="0" lvl="1" algn="just"/>
            <a:r>
              <a:rPr lang="en-MY" dirty="0">
                <a:solidFill>
                  <a:srgbClr val="000000"/>
                </a:solidFill>
              </a:rPr>
              <a:t>(vii) </a:t>
            </a:r>
            <a:r>
              <a:rPr lang="en-US" dirty="0">
                <a:solidFill>
                  <a:srgbClr val="000000"/>
                </a:solidFill>
              </a:rPr>
              <a:t>fulfils requirements of the Malaysian Qualifications Agency (MQA).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1A0F8-4BEA-4682-8B38-B8DFAB3A7476}"/>
              </a:ext>
            </a:extLst>
          </p:cNvPr>
          <p:cNvSpPr/>
          <p:nvPr/>
        </p:nvSpPr>
        <p:spPr>
          <a:xfrm>
            <a:off x="4178467" y="11984327"/>
            <a:ext cx="6690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https://join.ukm.my</a:t>
            </a:r>
            <a:endParaRPr lang="en-MY" sz="2800" b="1" dirty="0"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5E2C8-035D-4920-887E-1C10A5B9023E}"/>
              </a:ext>
            </a:extLst>
          </p:cNvPr>
          <p:cNvSpPr/>
          <p:nvPr/>
        </p:nvSpPr>
        <p:spPr>
          <a:xfrm>
            <a:off x="5683652" y="11341523"/>
            <a:ext cx="3812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23 September 2024</a:t>
            </a:r>
            <a:endParaRPr lang="en-MY" sz="6600" b="1" dirty="0"/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C6FD9AE3-49CA-4A29-8D5F-4A80EC3BF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7232" y="12053148"/>
            <a:ext cx="561466" cy="561466"/>
          </a:xfrm>
          <a:prstGeom prst="rect">
            <a:avLst/>
          </a:prstGeom>
        </p:spPr>
      </p:pic>
      <p:pic>
        <p:nvPicPr>
          <p:cNvPr id="9" name="Graphic 8" descr="Daily calendar">
            <a:extLst>
              <a:ext uri="{FF2B5EF4-FFF2-40B4-BE49-F238E27FC236}">
                <a16:creationId xmlns:a16="http://schemas.microsoft.com/office/drawing/2014/main" id="{7CB141FE-18EC-4E99-A595-04E9B5812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534" y="11272702"/>
            <a:ext cx="660862" cy="6608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7CA8E9-8959-4E50-9312-90272DE56023}"/>
              </a:ext>
            </a:extLst>
          </p:cNvPr>
          <p:cNvSpPr/>
          <p:nvPr/>
        </p:nvSpPr>
        <p:spPr>
          <a:xfrm>
            <a:off x="836886" y="154252"/>
            <a:ext cx="7808762" cy="114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INSTITUTE OF MALAYSIAN &amp; INTERNATIONAL STUDIES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58767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4F70E-E760-4C59-8182-F6C9AC319258}"/>
              </a:ext>
            </a:extLst>
          </p:cNvPr>
          <p:cNvSpPr/>
          <p:nvPr/>
        </p:nvSpPr>
        <p:spPr>
          <a:xfrm>
            <a:off x="152400" y="1571407"/>
            <a:ext cx="9338293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Entry Requirements for Master’s </a:t>
            </a:r>
            <a:r>
              <a:rPr lang="en-US" sz="1800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lvl="1" indent="-457200" algn="just"/>
            <a:r>
              <a:rPr lang="en-MY" sz="1800" dirty="0">
                <a:solidFill>
                  <a:srgbClr val="000000"/>
                </a:solidFill>
                <a:latin typeface="Calibri" panose="020F0502020204030204" pitchFamily="34" charset="0"/>
              </a:rPr>
              <a:t>(a)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 person who intends to apply for a master’s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should have the following qualifications:</a:t>
            </a:r>
          </a:p>
          <a:p>
            <a:pPr algn="just"/>
            <a:endParaRPr lang="en-MY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2" algn="just"/>
            <a:r>
              <a:rPr lang="en-MY" sz="1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MY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MY" sz="18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Bachelor's Degree by obtaining a good Cumulative Grade Point Average (CGPA) from a University or any institution of higher learning recognized by the Malaysian Qualifications Agency (MQA) and/or having accreditation recognized by a foreign Accreditation Body, or institution who has accreditation as prescribed by a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; </a:t>
            </a:r>
          </a:p>
          <a:p>
            <a:pPr algn="just"/>
            <a:endParaRPr lang="en-MY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2" algn="just"/>
            <a:r>
              <a:rPr lang="en-MY" sz="1800" dirty="0">
                <a:solidFill>
                  <a:srgbClr val="000000"/>
                </a:solidFill>
                <a:latin typeface="Calibri" panose="020F0502020204030204" pitchFamily="34" charset="0"/>
              </a:rPr>
              <a:t>(ii)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Doctor of Medicine degree or Doctor of Dental Surgery degree from the University or any institution of higher learning or an equivalent degree from any institutions of higher learning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recognised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by the Senate; </a:t>
            </a:r>
          </a:p>
          <a:p>
            <a:pPr algn="just"/>
            <a:endParaRPr lang="en-MY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2" algn="just"/>
            <a:r>
              <a:rPr lang="en-MY" sz="1800" dirty="0">
                <a:solidFill>
                  <a:srgbClr val="000000"/>
                </a:solidFill>
                <a:latin typeface="Calibri" panose="020F0502020204030204" pitchFamily="34" charset="0"/>
              </a:rPr>
              <a:t>(iii)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any other qualification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recognised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by the Senate obtained through the Accreditation of Prior Experiential Learning (APEL); </a:t>
            </a:r>
          </a:p>
          <a:p>
            <a:pPr marL="0" lvl="2" algn="just"/>
            <a:endParaRPr lang="en-MY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2" algn="just"/>
            <a:r>
              <a:rPr lang="en-MY" sz="1800" dirty="0">
                <a:solidFill>
                  <a:srgbClr val="000000"/>
                </a:solidFill>
                <a:latin typeface="Calibri" panose="020F0502020204030204" pitchFamily="34" charset="0"/>
              </a:rPr>
              <a:t>(iv)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fulfils other requirements prescribed by the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(if applicable); and</a:t>
            </a:r>
          </a:p>
          <a:p>
            <a:pPr marL="0" lvl="2" algn="just"/>
            <a:endParaRPr lang="en-MY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2" algn="just"/>
            <a:r>
              <a:rPr lang="en-MY" sz="1800" dirty="0">
                <a:solidFill>
                  <a:srgbClr val="000000"/>
                </a:solidFill>
                <a:latin typeface="Calibri" panose="020F0502020204030204" pitchFamily="34" charset="0"/>
              </a:rPr>
              <a:t>(v)  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fulfils requirements of the Malaysian Qualifications Agency (MQA).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23E7D-FBD7-4624-A8A7-8F7B0CE5C8FE}"/>
              </a:ext>
            </a:extLst>
          </p:cNvPr>
          <p:cNvSpPr txBox="1"/>
          <p:nvPr/>
        </p:nvSpPr>
        <p:spPr>
          <a:xfrm>
            <a:off x="152400" y="7334667"/>
            <a:ext cx="81710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Candidates have to apply online via </a:t>
            </a:r>
            <a:r>
              <a:rPr lang="en-US" sz="1600" dirty="0">
                <a:hlinkClick r:id="rId2"/>
              </a:rPr>
              <a:t>https://join.ukm.my</a:t>
            </a:r>
            <a:endParaRPr lang="en-US" sz="1600" dirty="0"/>
          </a:p>
          <a:p>
            <a:r>
              <a:rPr lang="en-US" sz="1600" dirty="0"/>
              <a:t>starting </a:t>
            </a:r>
            <a:r>
              <a:rPr lang="en-US" sz="1600" b="1" dirty="0">
                <a:solidFill>
                  <a:srgbClr val="0070C0"/>
                </a:solidFill>
              </a:rPr>
              <a:t>23 September 2024.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/>
              <a:t>For any enquiries, please contact: </a:t>
            </a:r>
          </a:p>
          <a:p>
            <a:r>
              <a:rPr lang="en-US" sz="1600" b="1" u="sng" dirty="0">
                <a:solidFill>
                  <a:srgbClr val="0070C0"/>
                </a:solidFill>
              </a:rPr>
              <a:t>Local Applicants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Centre for Academic Management</a:t>
            </a:r>
          </a:p>
          <a:p>
            <a:r>
              <a:rPr lang="en-US" sz="1600" b="1" dirty="0" err="1">
                <a:solidFill>
                  <a:srgbClr val="0070C0"/>
                </a:solidFill>
              </a:rPr>
              <a:t>Universiti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Kebangsaan</a:t>
            </a:r>
            <a:r>
              <a:rPr lang="en-US" sz="1600" b="1" dirty="0">
                <a:solidFill>
                  <a:srgbClr val="0070C0"/>
                </a:solidFill>
              </a:rPr>
              <a:t> Malaysia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E-mail:  admission_ppa@ukm.edu.my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Tel no.:  03-8911 8468 / 8389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u="sng" dirty="0">
                <a:solidFill>
                  <a:srgbClr val="0070C0"/>
                </a:solidFill>
              </a:rPr>
              <a:t>International Applicants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Shaping Advanced &amp; Professional Education Center (</a:t>
            </a:r>
            <a:r>
              <a:rPr lang="en-US" sz="1600" b="1" dirty="0" err="1">
                <a:solidFill>
                  <a:srgbClr val="0070C0"/>
                </a:solidFill>
              </a:rPr>
              <a:t>UKMShape</a:t>
            </a:r>
            <a:r>
              <a:rPr lang="en-US" sz="1600" b="1" dirty="0">
                <a:solidFill>
                  <a:srgbClr val="0070C0"/>
                </a:solidFill>
              </a:rPr>
              <a:t>)</a:t>
            </a:r>
          </a:p>
          <a:p>
            <a:r>
              <a:rPr lang="sv-SE" sz="1600" b="1" dirty="0">
                <a:solidFill>
                  <a:srgbClr val="0070C0"/>
                </a:solidFill>
              </a:rPr>
              <a:t>Level 2, Bangunan Wawasan</a:t>
            </a:r>
          </a:p>
          <a:p>
            <a:r>
              <a:rPr lang="sv-SE" sz="1600" b="1" dirty="0">
                <a:solidFill>
                  <a:srgbClr val="0070C0"/>
                </a:solidFill>
              </a:rPr>
              <a:t>Universiti Kebangsaan Malaysia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E-mail:  admission.shape@ukm.edu.my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Tel no.:  03-8927 2129 / 2112</a:t>
            </a:r>
          </a:p>
          <a:p>
            <a:endParaRPr lang="en-MY" sz="16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56DBD-463E-437E-926A-7D97D04FD7D4}"/>
              </a:ext>
            </a:extLst>
          </p:cNvPr>
          <p:cNvSpPr/>
          <p:nvPr/>
        </p:nvSpPr>
        <p:spPr>
          <a:xfrm>
            <a:off x="5532846" y="12012013"/>
            <a:ext cx="4068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https://join.ukm.my</a:t>
            </a:r>
            <a:endParaRPr lang="en-MY" sz="2800" b="1" dirty="0">
              <a:latin typeface="Candara" panose="020E05020303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45D0E-7AD5-42E5-ABD7-AF0373ECE90F}"/>
              </a:ext>
            </a:extLst>
          </p:cNvPr>
          <p:cNvSpPr/>
          <p:nvPr/>
        </p:nvSpPr>
        <p:spPr>
          <a:xfrm>
            <a:off x="5777530" y="11351151"/>
            <a:ext cx="3812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</a:rPr>
              <a:t>23 September 2024</a:t>
            </a:r>
            <a:endParaRPr lang="en-MY" sz="6600" b="1" dirty="0"/>
          </a:p>
        </p:txBody>
      </p:sp>
      <p:pic>
        <p:nvPicPr>
          <p:cNvPr id="9" name="Graphic 8" descr="Monitor">
            <a:extLst>
              <a:ext uri="{FF2B5EF4-FFF2-40B4-BE49-F238E27FC236}">
                <a16:creationId xmlns:a16="http://schemas.microsoft.com/office/drawing/2014/main" id="{A7AA2F4F-5E6B-4BA8-B04F-66A16102A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9970" y="12067170"/>
            <a:ext cx="561466" cy="561466"/>
          </a:xfrm>
          <a:prstGeom prst="rect">
            <a:avLst/>
          </a:prstGeom>
        </p:spPr>
      </p:pic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08CE7D0A-C7B2-4877-95FC-C4A406F5D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9970" y="11282330"/>
            <a:ext cx="660862" cy="6608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91638E-FF8B-4F90-95A7-D91732C826FE}"/>
              </a:ext>
            </a:extLst>
          </p:cNvPr>
          <p:cNvSpPr/>
          <p:nvPr/>
        </p:nvSpPr>
        <p:spPr>
          <a:xfrm>
            <a:off x="836886" y="154252"/>
            <a:ext cx="7808762" cy="114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INSTITUTE OF MALAYSIAN &amp; INTERNATIONAL STUDIES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305068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3465</TotalTime>
  <Words>1225</Words>
  <Application>Microsoft Office PowerPoint</Application>
  <PresentationFormat>A3 Paper (297x420 mm)</PresentationFormat>
  <Paragraphs>267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POSTGRADUATE</dc:title>
  <dc:creator>WAN KHADIJAH BINTI WAN HUSAIN</dc:creator>
  <cp:lastModifiedBy>Mohamad Nor Isa Bin Zainal Abidin</cp:lastModifiedBy>
  <cp:revision>129</cp:revision>
  <cp:lastPrinted>2024-03-19T00:32:48Z</cp:lastPrinted>
  <dcterms:created xsi:type="dcterms:W3CDTF">2023-01-27T01:12:53Z</dcterms:created>
  <dcterms:modified xsi:type="dcterms:W3CDTF">2024-03-26T06:40:14Z</dcterms:modified>
</cp:coreProperties>
</file>